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80" r:id="rId2"/>
    <p:sldMasterId id="2147483671" r:id="rId3"/>
  </p:sldMasterIdLst>
  <p:notesMasterIdLst>
    <p:notesMasterId r:id="rId10"/>
  </p:notesMasterIdLst>
  <p:handoutMasterIdLst>
    <p:handoutMasterId r:id="rId11"/>
  </p:handoutMasterIdLst>
  <p:sldIdLst>
    <p:sldId id="298" r:id="rId4"/>
    <p:sldId id="287" r:id="rId5"/>
    <p:sldId id="299" r:id="rId6"/>
    <p:sldId id="300" r:id="rId7"/>
    <p:sldId id="301" r:id="rId8"/>
    <p:sldId id="270"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585E60"/>
    <a:srgbClr val="F6F6F6"/>
    <a:srgbClr val="2F92D5"/>
    <a:srgbClr val="277DCA"/>
    <a:srgbClr val="397EC1"/>
    <a:srgbClr val="364852"/>
    <a:srgbClr val="2F92D4"/>
    <a:srgbClr val="2B91D3"/>
    <a:srgbClr val="0C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autoAdjust="0"/>
    <p:restoredTop sz="94674" autoAdjust="0"/>
  </p:normalViewPr>
  <p:slideViewPr>
    <p:cSldViewPr snapToGrid="0" snapToObjects="1">
      <p:cViewPr>
        <p:scale>
          <a:sx n="150" d="100"/>
          <a:sy n="150" d="100"/>
        </p:scale>
        <p:origin x="1266" y="942"/>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9/25/2023</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9/25/2023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31520" y="735095"/>
            <a:ext cx="7589520" cy="3566160"/>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731520" y="4389120"/>
            <a:ext cx="4111625" cy="378619"/>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Rectangle 3"/>
          <p:cNvSpPr/>
          <p:nvPr userDrawn="1"/>
        </p:nvSpPr>
        <p:spPr>
          <a:xfrm>
            <a:off x="-1" y="0"/>
            <a:ext cx="9144000" cy="512064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5" y="361566"/>
            <a:ext cx="8031317" cy="4365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33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31520" y="731520"/>
            <a:ext cx="7589520" cy="731520"/>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731520" y="1554480"/>
            <a:ext cx="7589520" cy="952419"/>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731520" y="3108960"/>
            <a:ext cx="7589520" cy="1198960"/>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731520" y="2651760"/>
            <a:ext cx="7589520" cy="344330"/>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819792"/>
            <a:ext cx="753443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4" y="1719067"/>
            <a:ext cx="7534275" cy="2258615"/>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330576"/>
            <a:ext cx="5585469" cy="2505555"/>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1737360"/>
            <a:ext cx="7589520" cy="3050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742950" indent="-285750" algn="l" defTabSz="457200" rtl="0" eaLnBrk="1" latinLnBrk="0" hangingPunct="1">
        <a:spcBef>
          <a:spcPct val="20000"/>
        </a:spcBef>
        <a:buFont typeface="Arial"/>
        <a:buChar char="–"/>
        <a:defRPr sz="28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143000" indent="-228600" algn="l" defTabSz="457200" rtl="0" eaLnBrk="1" latinLnBrk="0" hangingPunct="1">
        <a:spcBef>
          <a:spcPct val="20000"/>
        </a:spcBef>
        <a:buFont typeface="Arial"/>
        <a:buChar char="•"/>
        <a:defRPr sz="24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16002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0574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737360"/>
            <a:ext cx="7589520" cy="2560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HSU-REV.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9487" y="420732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589520" cy="30416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422823" y="4611406"/>
            <a:ext cx="6154231" cy="230832"/>
          </a:xfrm>
          <a:prstGeom prst="rect">
            <a:avLst/>
          </a:prstGeom>
          <a:noFill/>
        </p:spPr>
        <p:txBody>
          <a:bodyPr wrap="square" rtlCol="0">
            <a:spAutoFit/>
          </a:bodyPr>
          <a:lstStyle/>
          <a:p>
            <a:r>
              <a:rPr lang="en-US" sz="900" kern="0" spc="80" dirty="0">
                <a:solidFill>
                  <a:schemeClr val="bg1"/>
                </a:solidFill>
                <a:latin typeface="Lato Regular" panose="020F0502020204030203" pitchFamily="34" charset="0"/>
                <a:cs typeface="Lato Light"/>
              </a:rPr>
              <a:t>Benjamin K. Young MD, MS	Assistant Professor of Ophthalmology, Casey Eye Institute</a:t>
            </a:r>
          </a:p>
        </p:txBody>
      </p:sp>
      <p:sp>
        <p:nvSpPr>
          <p:cNvPr id="4" name="TextBox 3"/>
          <p:cNvSpPr txBox="1"/>
          <p:nvPr/>
        </p:nvSpPr>
        <p:spPr>
          <a:xfrm>
            <a:off x="386380" y="2896898"/>
            <a:ext cx="5219706" cy="1077218"/>
          </a:xfrm>
          <a:prstGeom prst="rect">
            <a:avLst/>
          </a:prstGeom>
          <a:noFill/>
        </p:spPr>
        <p:txBody>
          <a:bodyPr wrap="square" rtlCol="0">
            <a:spAutoFit/>
          </a:bodyPr>
          <a:lstStyle/>
          <a:p>
            <a:r>
              <a:rPr lang="en-US" sz="3200" dirty="0">
                <a:solidFill>
                  <a:schemeClr val="bg1"/>
                </a:solidFill>
              </a:rPr>
              <a:t>Advanced Imaging for Retinopathy of Prematurity </a:t>
            </a:r>
            <a:endParaRPr lang="en-US" sz="3200" dirty="0">
              <a:solidFill>
                <a:schemeClr val="bg1"/>
              </a:solidFill>
              <a:latin typeface="Lato Regular"/>
              <a:cs typeface="Lato Regular"/>
            </a:endParaRPr>
          </a:p>
        </p:txBody>
      </p:sp>
      <p:cxnSp>
        <p:nvCxnSpPr>
          <p:cNvPr id="6" name="Straight Connector 5" title="Straight line."/>
          <p:cNvCxnSpPr/>
          <p:nvPr/>
        </p:nvCxnSpPr>
        <p:spPr>
          <a:xfrm>
            <a:off x="490062" y="4322160"/>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OHSU master brand logo." title="OHSU master bran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823" y="1571273"/>
            <a:ext cx="603495" cy="1034025"/>
          </a:xfrm>
          <a:prstGeom prst="rect">
            <a:avLst/>
          </a:prstGeom>
        </p:spPr>
      </p:pic>
      <p:pic>
        <p:nvPicPr>
          <p:cNvPr id="11" name="Picture 10">
            <a:extLst>
              <a:ext uri="{FF2B5EF4-FFF2-40B4-BE49-F238E27FC236}">
                <a16:creationId xmlns:a16="http://schemas.microsoft.com/office/drawing/2014/main" id="{80ED08F0-BD36-5BBF-F256-6E7562534BD9}"/>
              </a:ext>
            </a:extLst>
          </p:cNvPr>
          <p:cNvPicPr>
            <a:picLocks noChangeAspect="1"/>
          </p:cNvPicPr>
          <p:nvPr/>
        </p:nvPicPr>
        <p:blipFill>
          <a:blip r:embed="rId4"/>
          <a:stretch>
            <a:fillRect/>
          </a:stretch>
        </p:blipFill>
        <p:spPr>
          <a:xfrm>
            <a:off x="1353891" y="1586376"/>
            <a:ext cx="893060" cy="1033885"/>
          </a:xfrm>
          <a:prstGeom prst="rect">
            <a:avLst/>
          </a:prstGeom>
          <a:solidFill>
            <a:schemeClr val="tx2">
              <a:lumMod val="20000"/>
              <a:lumOff val="80000"/>
            </a:schemeClr>
          </a:solidFill>
        </p:spPr>
      </p:pic>
    </p:spTree>
    <p:extLst>
      <p:ext uri="{BB962C8B-B14F-4D97-AF65-F5344CB8AC3E}">
        <p14:creationId xmlns:p14="http://schemas.microsoft.com/office/powerpoint/2010/main" val="1723502946"/>
      </p:ext>
    </p:extLst>
  </p:cSld>
  <p:clrMapOvr>
    <a:masterClrMapping/>
  </p:clrMapOvr>
  <mc:AlternateContent xmlns:mc="http://schemas.openxmlformats.org/markup-compatibility/2006">
    <mc:Choice xmlns:p14="http://schemas.microsoft.com/office/powerpoint/2010/main" Requires="p14">
      <p:transition spd="slow" p14:dur="2000" advTm="21775"/>
    </mc:Choice>
    <mc:Fallback>
      <p:transition spd="slow" advTm="2177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Premature babies are surviving younger and younger with modern medicine</a:t>
            </a:r>
          </a:p>
        </p:txBody>
      </p:sp>
      <p:pic>
        <p:nvPicPr>
          <p:cNvPr id="9" name="Picture 8">
            <a:extLst>
              <a:ext uri="{FF2B5EF4-FFF2-40B4-BE49-F238E27FC236}">
                <a16:creationId xmlns:a16="http://schemas.microsoft.com/office/drawing/2014/main" id="{560999B7-EB2E-39E6-D44C-3B006C48550D}"/>
              </a:ext>
            </a:extLst>
          </p:cNvPr>
          <p:cNvPicPr>
            <a:picLocks noChangeAspect="1"/>
          </p:cNvPicPr>
          <p:nvPr/>
        </p:nvPicPr>
        <p:blipFill>
          <a:blip r:embed="rId3"/>
          <a:stretch>
            <a:fillRect/>
          </a:stretch>
        </p:blipFill>
        <p:spPr>
          <a:xfrm>
            <a:off x="770777" y="2257190"/>
            <a:ext cx="3041346" cy="2027564"/>
          </a:xfrm>
          <a:prstGeom prst="rect">
            <a:avLst/>
          </a:prstGeom>
          <a:ln>
            <a:solidFill>
              <a:schemeClr val="bg1"/>
            </a:solidFill>
          </a:ln>
        </p:spPr>
      </p:pic>
      <p:pic>
        <p:nvPicPr>
          <p:cNvPr id="10" name="Content Placeholder 4">
            <a:extLst>
              <a:ext uri="{FF2B5EF4-FFF2-40B4-BE49-F238E27FC236}">
                <a16:creationId xmlns:a16="http://schemas.microsoft.com/office/drawing/2014/main" id="{B9A663F3-515B-1EC5-2BE5-BCCAD2485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762" y="2619717"/>
            <a:ext cx="2085106" cy="1438723"/>
          </a:xfrm>
          <a:prstGeom prst="rect">
            <a:avLst/>
          </a:prstGeom>
          <a:ln>
            <a:solidFill>
              <a:schemeClr val="bg1"/>
            </a:solidFill>
          </a:ln>
        </p:spPr>
      </p:pic>
      <p:pic>
        <p:nvPicPr>
          <p:cNvPr id="11" name="Picture 10">
            <a:extLst>
              <a:ext uri="{FF2B5EF4-FFF2-40B4-BE49-F238E27FC236}">
                <a16:creationId xmlns:a16="http://schemas.microsoft.com/office/drawing/2014/main" id="{61248C32-0315-5572-6B1D-C6DF6C8F4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8222" y="2611130"/>
            <a:ext cx="1897570" cy="1447174"/>
          </a:xfrm>
          <a:prstGeom prst="rect">
            <a:avLst/>
          </a:prstGeom>
          <a:ln>
            <a:solidFill>
              <a:schemeClr val="bg1"/>
            </a:solidFill>
          </a:ln>
        </p:spPr>
      </p:pic>
      <p:sp>
        <p:nvSpPr>
          <p:cNvPr id="12" name="Title 1">
            <a:extLst>
              <a:ext uri="{FF2B5EF4-FFF2-40B4-BE49-F238E27FC236}">
                <a16:creationId xmlns:a16="http://schemas.microsoft.com/office/drawing/2014/main" id="{A9C60166-EEDB-2A99-637C-3DD4AC8691C2}"/>
              </a:ext>
            </a:extLst>
          </p:cNvPr>
          <p:cNvSpPr txBox="1">
            <a:spLocks/>
          </p:cNvSpPr>
          <p:nvPr/>
        </p:nvSpPr>
        <p:spPr>
          <a:xfrm>
            <a:off x="4208155" y="1828565"/>
            <a:ext cx="4821442" cy="85725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b="0" i="0" kern="1200">
                <a:solidFill>
                  <a:schemeClr val="bg1"/>
                </a:solidFill>
                <a:latin typeface="Lato Regular"/>
                <a:ea typeface="+mj-ea"/>
                <a:cs typeface="Lato Regular"/>
              </a:defRPr>
            </a:lvl1pPr>
          </a:lstStyle>
          <a:p>
            <a:r>
              <a:rPr lang="en-US" sz="2000" dirty="0"/>
              <a:t>But these babies are at high risk for blindness from infancy</a:t>
            </a:r>
          </a:p>
        </p:txBody>
      </p:sp>
      <p:sp>
        <p:nvSpPr>
          <p:cNvPr id="13" name="Title 1">
            <a:extLst>
              <a:ext uri="{FF2B5EF4-FFF2-40B4-BE49-F238E27FC236}">
                <a16:creationId xmlns:a16="http://schemas.microsoft.com/office/drawing/2014/main" id="{0AA6B71A-3836-CC07-5BE8-D59C54B5021B}"/>
              </a:ext>
            </a:extLst>
          </p:cNvPr>
          <p:cNvSpPr txBox="1">
            <a:spLocks/>
          </p:cNvSpPr>
          <p:nvPr/>
        </p:nvSpPr>
        <p:spPr>
          <a:xfrm>
            <a:off x="4294762" y="4155433"/>
            <a:ext cx="3922505" cy="857250"/>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4000" b="0" i="0" kern="1200">
                <a:solidFill>
                  <a:schemeClr val="bg1"/>
                </a:solidFill>
                <a:latin typeface="Lato Regular"/>
                <a:ea typeface="+mj-ea"/>
                <a:cs typeface="Lato Regular"/>
              </a:defRPr>
            </a:lvl1pPr>
          </a:lstStyle>
          <a:p>
            <a:r>
              <a:rPr lang="en-US" sz="1200" dirty="0"/>
              <a:t>Premature baby who went blind from scar tissue inside the eye due to “Retinopathy of Prematurity” (ROP)</a:t>
            </a:r>
          </a:p>
          <a:p>
            <a:endParaRPr lang="en-US" sz="1200" dirty="0"/>
          </a:p>
          <a:p>
            <a:r>
              <a:rPr lang="en-US" sz="1200" dirty="0"/>
              <a:t>This is the most common cause of blindness in children in the United States  </a:t>
            </a:r>
          </a:p>
        </p:txBody>
      </p:sp>
    </p:spTree>
    <p:custDataLst>
      <p:tags r:id="rId1"/>
    </p:custDataLst>
    <p:extLst>
      <p:ext uri="{BB962C8B-B14F-4D97-AF65-F5344CB8AC3E}">
        <p14:creationId xmlns:p14="http://schemas.microsoft.com/office/powerpoint/2010/main" val="2617246997"/>
      </p:ext>
    </p:extLst>
  </p:cSld>
  <p:clrMapOvr>
    <a:masterClrMapping/>
  </p:clrMapOvr>
  <mc:AlternateContent xmlns:mc="http://schemas.openxmlformats.org/markup-compatibility/2006">
    <mc:Choice xmlns:p14="http://schemas.microsoft.com/office/powerpoint/2010/main" Requires="p14">
      <p:transition spd="slow" p14:dur="2000" advTm="48679"/>
    </mc:Choice>
    <mc:Fallback>
      <p:transition spd="slow" advTm="486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AB7E-3027-C603-B686-AD2D6BD122E9}"/>
              </a:ext>
            </a:extLst>
          </p:cNvPr>
          <p:cNvSpPr>
            <a:spLocks noGrp="1"/>
          </p:cNvSpPr>
          <p:nvPr>
            <p:ph type="title"/>
          </p:nvPr>
        </p:nvSpPr>
        <p:spPr>
          <a:xfrm>
            <a:off x="811362" y="597542"/>
            <a:ext cx="6414938" cy="857250"/>
          </a:xfrm>
        </p:spPr>
        <p:txBody>
          <a:bodyPr>
            <a:normAutofit fontScale="90000"/>
          </a:bodyPr>
          <a:lstStyle/>
          <a:p>
            <a:r>
              <a:rPr lang="en-US" dirty="0"/>
              <a:t>Fortunately, we can prevent this with screening</a:t>
            </a:r>
          </a:p>
        </p:txBody>
      </p:sp>
      <p:pic>
        <p:nvPicPr>
          <p:cNvPr id="4" name="Picture 3">
            <a:extLst>
              <a:ext uri="{FF2B5EF4-FFF2-40B4-BE49-F238E27FC236}">
                <a16:creationId xmlns:a16="http://schemas.microsoft.com/office/drawing/2014/main" id="{0F86C5E2-91A2-B6D6-A114-00B57384E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62" y="1981508"/>
            <a:ext cx="3144688" cy="2728622"/>
          </a:xfrm>
          <a:prstGeom prst="rect">
            <a:avLst/>
          </a:prstGeom>
        </p:spPr>
      </p:pic>
      <p:pic>
        <p:nvPicPr>
          <p:cNvPr id="5" name="Content Placeholder 4">
            <a:extLst>
              <a:ext uri="{FF2B5EF4-FFF2-40B4-BE49-F238E27FC236}">
                <a16:creationId xmlns:a16="http://schemas.microsoft.com/office/drawing/2014/main" id="{C16CFCF5-3A89-DEC6-DAEC-794572C92F45}"/>
              </a:ext>
            </a:extLst>
          </p:cNvPr>
          <p:cNvPicPr>
            <a:picLocks noChangeAspect="1"/>
          </p:cNvPicPr>
          <p:nvPr/>
        </p:nvPicPr>
        <p:blipFill rotWithShape="1">
          <a:blip r:embed="rId3">
            <a:extLst>
              <a:ext uri="{28A0092B-C50C-407E-A947-70E740481C1C}">
                <a14:useLocalDpi xmlns:a14="http://schemas.microsoft.com/office/drawing/2010/main" val="0"/>
              </a:ext>
            </a:extLst>
          </a:blip>
          <a:srcRect b="50358"/>
          <a:stretch/>
        </p:blipFill>
        <p:spPr>
          <a:xfrm>
            <a:off x="4495800" y="1991861"/>
            <a:ext cx="3435350" cy="1292942"/>
          </a:xfrm>
          <a:prstGeom prst="rect">
            <a:avLst/>
          </a:prstGeom>
        </p:spPr>
      </p:pic>
      <p:sp>
        <p:nvSpPr>
          <p:cNvPr id="6" name="Title 1">
            <a:extLst>
              <a:ext uri="{FF2B5EF4-FFF2-40B4-BE49-F238E27FC236}">
                <a16:creationId xmlns:a16="http://schemas.microsoft.com/office/drawing/2014/main" id="{207F136D-E089-01C0-CCD3-DE7BA463EDE3}"/>
              </a:ext>
            </a:extLst>
          </p:cNvPr>
          <p:cNvSpPr txBox="1">
            <a:spLocks/>
          </p:cNvSpPr>
          <p:nvPr/>
        </p:nvSpPr>
        <p:spPr>
          <a:xfrm>
            <a:off x="4164162" y="3355147"/>
            <a:ext cx="4852838" cy="857250"/>
          </a:xfrm>
          <a:prstGeom prst="rect">
            <a:avLst/>
          </a:prstGeom>
        </p:spPr>
        <p:txBody>
          <a:bodyPr vert="horz" lIns="91440" tIns="45720" rIns="91440" bIns="45720" rtlCol="0" anchor="ctr">
            <a:normAutofit fontScale="67500" lnSpcReduction="20000"/>
          </a:bodyPr>
          <a:lstStyle>
            <a:lvl1pPr algn="l" defTabSz="457200" rtl="0" eaLnBrk="1" latinLnBrk="0" hangingPunct="1">
              <a:spcBef>
                <a:spcPct val="0"/>
              </a:spcBef>
              <a:buNone/>
              <a:defRPr sz="4000" b="0" i="0" kern="1200">
                <a:solidFill>
                  <a:schemeClr val="bg1"/>
                </a:solidFill>
                <a:latin typeface="Lato Regular"/>
                <a:ea typeface="+mj-ea"/>
                <a:cs typeface="Lato Regular"/>
              </a:defRPr>
            </a:lvl1pPr>
          </a:lstStyle>
          <a:p>
            <a:r>
              <a:rPr lang="en-US" sz="1800" dirty="0"/>
              <a:t>Doctors examine premature babies to look for very early signs of scarring inside the eye</a:t>
            </a:r>
          </a:p>
          <a:p>
            <a:endParaRPr lang="en-US" sz="1800" dirty="0"/>
          </a:p>
          <a:p>
            <a:r>
              <a:rPr lang="en-US" sz="1800" dirty="0"/>
              <a:t>If we catch this in time, our treatments (laser or medication) can essentially always stop the baby from going blind</a:t>
            </a:r>
          </a:p>
        </p:txBody>
      </p:sp>
    </p:spTree>
    <p:extLst>
      <p:ext uri="{BB962C8B-B14F-4D97-AF65-F5344CB8AC3E}">
        <p14:creationId xmlns:p14="http://schemas.microsoft.com/office/powerpoint/2010/main" val="606090549"/>
      </p:ext>
    </p:extLst>
  </p:cSld>
  <p:clrMapOvr>
    <a:masterClrMapping/>
  </p:clrMapOvr>
  <mc:AlternateContent xmlns:mc="http://schemas.openxmlformats.org/markup-compatibility/2006">
    <mc:Choice xmlns:p14="http://schemas.microsoft.com/office/powerpoint/2010/main" Requires="p14">
      <p:transition spd="slow" p14:dur="2000" advTm="32446"/>
    </mc:Choice>
    <mc:Fallback>
      <p:transition spd="slow" advTm="3244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A8B0-A198-9758-3AE3-53E518327E89}"/>
              </a:ext>
            </a:extLst>
          </p:cNvPr>
          <p:cNvSpPr>
            <a:spLocks noGrp="1"/>
          </p:cNvSpPr>
          <p:nvPr>
            <p:ph type="title"/>
          </p:nvPr>
        </p:nvSpPr>
        <p:spPr>
          <a:xfrm>
            <a:off x="624756" y="559442"/>
            <a:ext cx="7894488" cy="857250"/>
          </a:xfrm>
        </p:spPr>
        <p:txBody>
          <a:bodyPr>
            <a:normAutofit fontScale="90000"/>
          </a:bodyPr>
          <a:lstStyle/>
          <a:p>
            <a:r>
              <a:rPr lang="en-US" dirty="0"/>
              <a:t>However, screening can be subjective and is challenging to perform</a:t>
            </a:r>
          </a:p>
        </p:txBody>
      </p:sp>
      <p:sp>
        <p:nvSpPr>
          <p:cNvPr id="3" name="Text Placeholder 2">
            <a:extLst>
              <a:ext uri="{FF2B5EF4-FFF2-40B4-BE49-F238E27FC236}">
                <a16:creationId xmlns:a16="http://schemas.microsoft.com/office/drawing/2014/main" id="{A3D3DA86-0A76-B366-152D-B70EFDA644C2}"/>
              </a:ext>
            </a:extLst>
          </p:cNvPr>
          <p:cNvSpPr>
            <a:spLocks noGrp="1"/>
          </p:cNvSpPr>
          <p:nvPr>
            <p:ph type="body" sz="quarter" idx="10"/>
          </p:nvPr>
        </p:nvSpPr>
        <p:spPr>
          <a:xfrm>
            <a:off x="624756" y="1719067"/>
            <a:ext cx="3646486" cy="2258615"/>
          </a:xfrm>
        </p:spPr>
        <p:txBody>
          <a:bodyPr>
            <a:normAutofit/>
          </a:bodyPr>
          <a:lstStyle/>
          <a:p>
            <a:pPr marL="0" indent="0">
              <a:buNone/>
            </a:pPr>
            <a:r>
              <a:rPr lang="en-US" sz="1600" dirty="0"/>
              <a:t>Our team at OHSU has developed a new scanning camera that can get ultrahigh resolution detail of the retina in 3D</a:t>
            </a:r>
          </a:p>
        </p:txBody>
      </p:sp>
      <p:pic>
        <p:nvPicPr>
          <p:cNvPr id="4" name="Picture 3">
            <a:extLst>
              <a:ext uri="{FF2B5EF4-FFF2-40B4-BE49-F238E27FC236}">
                <a16:creationId xmlns:a16="http://schemas.microsoft.com/office/drawing/2014/main" id="{1031F3A4-A563-AB57-0DF1-49F14166410B}"/>
              </a:ext>
            </a:extLst>
          </p:cNvPr>
          <p:cNvPicPr>
            <a:picLocks noChangeAspect="1"/>
          </p:cNvPicPr>
          <p:nvPr/>
        </p:nvPicPr>
        <p:blipFill rotWithShape="1">
          <a:blip r:embed="rId2">
            <a:extLst>
              <a:ext uri="{28A0092B-C50C-407E-A947-70E740481C1C}">
                <a14:useLocalDpi xmlns:a14="http://schemas.microsoft.com/office/drawing/2010/main" val="0"/>
              </a:ext>
            </a:extLst>
          </a:blip>
          <a:srcRect b="53100"/>
          <a:stretch/>
        </p:blipFill>
        <p:spPr>
          <a:xfrm>
            <a:off x="1111752" y="3194678"/>
            <a:ext cx="2526798" cy="1673937"/>
          </a:xfrm>
          <a:prstGeom prst="rect">
            <a:avLst/>
          </a:prstGeom>
        </p:spPr>
      </p:pic>
      <p:pic>
        <p:nvPicPr>
          <p:cNvPr id="5" name="Picture 4">
            <a:extLst>
              <a:ext uri="{FF2B5EF4-FFF2-40B4-BE49-F238E27FC236}">
                <a16:creationId xmlns:a16="http://schemas.microsoft.com/office/drawing/2014/main" id="{F125BA14-023B-BAD0-C44C-36C71F083EC7}"/>
              </a:ext>
            </a:extLst>
          </p:cNvPr>
          <p:cNvPicPr>
            <a:picLocks noChangeAspect="1"/>
          </p:cNvPicPr>
          <p:nvPr/>
        </p:nvPicPr>
        <p:blipFill rotWithShape="1">
          <a:blip r:embed="rId3">
            <a:extLst>
              <a:ext uri="{28A0092B-C50C-407E-A947-70E740481C1C}">
                <a14:useLocalDpi xmlns:a14="http://schemas.microsoft.com/office/drawing/2010/main" val="0"/>
              </a:ext>
            </a:extLst>
          </a:blip>
          <a:srcRect l="33452" r="290" b="47379"/>
          <a:stretch/>
        </p:blipFill>
        <p:spPr>
          <a:xfrm>
            <a:off x="4381500" y="2000878"/>
            <a:ext cx="4632369" cy="2729229"/>
          </a:xfrm>
          <a:prstGeom prst="rect">
            <a:avLst/>
          </a:prstGeom>
        </p:spPr>
      </p:pic>
    </p:spTree>
    <p:extLst>
      <p:ext uri="{BB962C8B-B14F-4D97-AF65-F5344CB8AC3E}">
        <p14:creationId xmlns:p14="http://schemas.microsoft.com/office/powerpoint/2010/main" val="2097767073"/>
      </p:ext>
    </p:extLst>
  </p:cSld>
  <p:clrMapOvr>
    <a:masterClrMapping/>
  </p:clrMapOvr>
  <mc:AlternateContent xmlns:mc="http://schemas.openxmlformats.org/markup-compatibility/2006">
    <mc:Choice xmlns:p14="http://schemas.microsoft.com/office/powerpoint/2010/main" Requires="p14">
      <p:transition spd="slow" p14:dur="2000" advTm="36309"/>
    </mc:Choice>
    <mc:Fallback>
      <p:transition spd="slow" advTm="3630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37765C-C4E1-A21F-57E8-1137F58543E5}"/>
              </a:ext>
            </a:extLst>
          </p:cNvPr>
          <p:cNvSpPr>
            <a:spLocks noGrp="1"/>
          </p:cNvSpPr>
          <p:nvPr>
            <p:ph type="body" sz="quarter" idx="10"/>
          </p:nvPr>
        </p:nvSpPr>
        <p:spPr>
          <a:xfrm>
            <a:off x="266701" y="487167"/>
            <a:ext cx="4083050" cy="4002283"/>
          </a:xfrm>
        </p:spPr>
        <p:txBody>
          <a:bodyPr>
            <a:normAutofit fontScale="92500"/>
          </a:bodyPr>
          <a:lstStyle/>
          <a:p>
            <a:pPr marL="0" indent="0">
              <a:buNone/>
            </a:pPr>
            <a:r>
              <a:rPr lang="en-US" dirty="0"/>
              <a:t>This project funded by the Knights Templar Eye Foundation aims to use this new imaging technology to learn more about why ROP happens, and use advanced analytical methods to understand how it progresses.</a:t>
            </a:r>
          </a:p>
        </p:txBody>
      </p:sp>
      <p:pic>
        <p:nvPicPr>
          <p:cNvPr id="1028" name="Picture 4">
            <a:extLst>
              <a:ext uri="{FF2B5EF4-FFF2-40B4-BE49-F238E27FC236}">
                <a16:creationId xmlns:a16="http://schemas.microsoft.com/office/drawing/2014/main" id="{09947056-2DCC-84B1-3399-000456054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639" y="65671"/>
            <a:ext cx="3905781" cy="26564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55FA2D3-B515-4F17-9FD5-402BF7607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87650"/>
            <a:ext cx="4391606" cy="218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7628"/>
      </p:ext>
    </p:extLst>
  </p:cSld>
  <p:clrMapOvr>
    <a:masterClrMapping/>
  </p:clrMapOvr>
  <mc:AlternateContent xmlns:mc="http://schemas.openxmlformats.org/markup-compatibility/2006">
    <mc:Choice xmlns:p14="http://schemas.microsoft.com/office/powerpoint/2010/main" Requires="p14">
      <p:transition spd="slow" p14:dur="2000" advTm="55798"/>
    </mc:Choice>
    <mc:Fallback>
      <p:transition spd="slow" advTm="5579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Box 3"/>
          <p:cNvSpPr txBox="1"/>
          <p:nvPr/>
        </p:nvSpPr>
        <p:spPr>
          <a:xfrm>
            <a:off x="3619500" y="-54474"/>
            <a:ext cx="5574547" cy="2862322"/>
          </a:xfrm>
          <a:prstGeom prst="rect">
            <a:avLst/>
          </a:prstGeom>
          <a:noFill/>
        </p:spPr>
        <p:txBody>
          <a:bodyPr wrap="square" rtlCol="0">
            <a:spAutoFit/>
          </a:bodyPr>
          <a:lstStyle/>
          <a:p>
            <a:pPr marL="228600" indent="-173038"/>
            <a:r>
              <a:rPr lang="en-US" sz="3600" spc="20" dirty="0">
                <a:solidFill>
                  <a:schemeClr val="accent3"/>
                </a:solidFill>
                <a:latin typeface="Lato Regular"/>
                <a:cs typeface="Lato Regular"/>
              </a:rPr>
              <a:t>Thank you for your support in our shared mission to stop blindness in children!</a:t>
            </a:r>
          </a:p>
          <a:p>
            <a:endParaRPr lang="en-US" sz="3600" dirty="0">
              <a:solidFill>
                <a:schemeClr val="accent3"/>
              </a:solidFill>
              <a:latin typeface="Lato Regular"/>
              <a:cs typeface="Lato Regular"/>
            </a:endParaRPr>
          </a:p>
        </p:txBody>
      </p:sp>
      <p:pic>
        <p:nvPicPr>
          <p:cNvPr id="5" name="Picture 4">
            <a:extLst>
              <a:ext uri="{FF2B5EF4-FFF2-40B4-BE49-F238E27FC236}">
                <a16:creationId xmlns:a16="http://schemas.microsoft.com/office/drawing/2014/main" id="{D3DA494E-09C4-6155-F786-3203DF00EADF}"/>
              </a:ext>
            </a:extLst>
          </p:cNvPr>
          <p:cNvPicPr>
            <a:picLocks noChangeAspect="1"/>
          </p:cNvPicPr>
          <p:nvPr/>
        </p:nvPicPr>
        <p:blipFill>
          <a:blip r:embed="rId5"/>
          <a:stretch>
            <a:fillRect/>
          </a:stretch>
        </p:blipFill>
        <p:spPr>
          <a:xfrm>
            <a:off x="599190" y="424326"/>
            <a:ext cx="893060" cy="1033885"/>
          </a:xfrm>
          <a:prstGeom prst="rect">
            <a:avLst/>
          </a:prstGeom>
        </p:spPr>
      </p:pic>
      <p:pic>
        <p:nvPicPr>
          <p:cNvPr id="6" name="Audio 5">
            <a:hlinkClick r:id="" action="ppaction://media"/>
            <a:extLst>
              <a:ext uri="{FF2B5EF4-FFF2-40B4-BE49-F238E27FC236}">
                <a16:creationId xmlns:a16="http://schemas.microsoft.com/office/drawing/2014/main" id="{10491E38-41A1-15A4-EF44-5D17B1EB55B3}"/>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31250" t="-108203" r="-231250" b="-108203"/>
          <a:stretch>
            <a:fillRect/>
          </a:stretch>
        </p:blipFill>
        <p:spPr>
          <a:xfrm>
            <a:off x="6858000" y="3857625"/>
            <a:ext cx="2286000" cy="1285875"/>
          </a:xfrm>
          <a:prstGeom prst="rect">
            <a:avLst/>
          </a:prstGeom>
        </p:spPr>
      </p:pic>
    </p:spTree>
    <p:extLst>
      <p:ext uri="{BB962C8B-B14F-4D97-AF65-F5344CB8AC3E}">
        <p14:creationId xmlns:p14="http://schemas.microsoft.com/office/powerpoint/2010/main" val="3758456225"/>
      </p:ext>
    </p:extLst>
  </p:cSld>
  <p:clrMapOvr>
    <a:masterClrMapping/>
  </p:clrMapOvr>
  <mc:AlternateContent xmlns:mc="http://schemas.openxmlformats.org/markup-compatibility/2006">
    <mc:Choice xmlns:p14="http://schemas.microsoft.com/office/powerpoint/2010/main" Requires="p14">
      <p:transition spd="slow" p14:dur="2000" advTm="11990"/>
    </mc:Choice>
    <mc:Fallback>
      <p:transition spd="slow" advTm="11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8"/>
</p:tagLst>
</file>

<file path=ppt/theme/theme1.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3028</TotalTime>
  <Words>206</Words>
  <Application>Microsoft Office PowerPoint</Application>
  <PresentationFormat>On-screen Show (16:9)</PresentationFormat>
  <Paragraphs>15</Paragraphs>
  <Slides>6</Slides>
  <Notes>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Arial</vt:lpstr>
      <vt:lpstr>Lato Light</vt:lpstr>
      <vt:lpstr>Lato Regular</vt:lpstr>
      <vt:lpstr>Noto</vt:lpstr>
      <vt:lpstr>Noto Serif</vt:lpstr>
      <vt:lpstr>White Slide, No Logo</vt:lpstr>
      <vt:lpstr>Gray Slide with Logo</vt:lpstr>
      <vt:lpstr>Gray Slide No Logo</vt:lpstr>
      <vt:lpstr>PowerPoint Presentation</vt:lpstr>
      <vt:lpstr>Premature babies are surviving younger and younger with modern medicine</vt:lpstr>
      <vt:lpstr>Fortunately, we can prevent this with screening</vt:lpstr>
      <vt:lpstr>However, screening can be subjective and is challenging to perform</vt:lpstr>
      <vt:lpstr>PowerPoint Presentation</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Benjamin Young</cp:lastModifiedBy>
  <cp:revision>383</cp:revision>
  <dcterms:created xsi:type="dcterms:W3CDTF">2015-05-18T16:26:35Z</dcterms:created>
  <dcterms:modified xsi:type="dcterms:W3CDTF">2023-09-26T02:01:57Z</dcterms:modified>
</cp:coreProperties>
</file>